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69" r:id="rId4"/>
    <p:sldId id="268" r:id="rId5"/>
    <p:sldId id="260" r:id="rId6"/>
    <p:sldId id="263" r:id="rId7"/>
    <p:sldId id="261" r:id="rId8"/>
    <p:sldId id="264" r:id="rId9"/>
    <p:sldId id="265" r:id="rId10"/>
    <p:sldId id="266" r:id="rId11"/>
    <p:sldId id="267" r:id="rId12"/>
  </p:sldIdLst>
  <p:sldSz cx="12192000" cy="6858000"/>
  <p:notesSz cx="6858000" cy="9144000"/>
  <p:defaultTextStyle>
    <a:defPPr>
      <a:defRPr lang="en-CH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1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84"/>
    <p:restoredTop sz="94729"/>
  </p:normalViewPr>
  <p:slideViewPr>
    <p:cSldViewPr snapToGrid="0" snapToObjects="1">
      <p:cViewPr varScale="1">
        <p:scale>
          <a:sx n="109" d="100"/>
          <a:sy n="109" d="100"/>
        </p:scale>
        <p:origin x="672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435016-33F2-4E48-98CE-F9B1FF4686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2512F5-C7FA-CD44-998D-138F7C7689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8DB8F-B793-E449-BFB4-A8C9152317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49261-A54E-1446-844C-2A0B62342189}" type="datetimeFigureOut">
              <a:rPr lang="en-CH" smtClean="0"/>
              <a:t>30.09.21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26C8E7-3D8F-6744-AEF7-76D16464E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C121E0-5BAE-9D4F-B8BA-83B6EF5D8C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5D26F6-4F72-F242-890E-5D3732F11584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0360819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90718A-13DA-9240-865B-C387BBF43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A4D186E-43E9-E04E-B2BE-795FD8477C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71E752-3B35-AB42-ADAB-A1330520EB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49261-A54E-1446-844C-2A0B62342189}" type="datetimeFigureOut">
              <a:rPr lang="en-CH" smtClean="0"/>
              <a:t>30.09.21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C77811-7EA8-C948-B0E6-1DEF93BBB8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776707-313E-DA4E-B2C1-B52A7B147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5D26F6-4F72-F242-890E-5D3732F11584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1131082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4E46ED9-E81D-3E4C-8378-5A5F0515C2B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1700D7D-65AD-9547-A312-7542F6679F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9BCC3C-5A8E-8E4A-BA0B-3F74C40527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49261-A54E-1446-844C-2A0B62342189}" type="datetimeFigureOut">
              <a:rPr lang="en-CH" smtClean="0"/>
              <a:t>30.09.21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826BD3-F1C9-934E-A173-686CA418D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F68911-4E66-EF49-839E-353589FA0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5D26F6-4F72-F242-890E-5D3732F11584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552576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83B779-C9DC-504C-BFB8-95C9A83BAD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265BC2-4FAB-614C-9384-A55A195B97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1A97A7-8D94-C94E-8650-4414270A76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49261-A54E-1446-844C-2A0B62342189}" type="datetimeFigureOut">
              <a:rPr lang="en-CH" smtClean="0"/>
              <a:t>30.09.21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2CA375-DAA8-144B-8982-3E169A2619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7AEA3E-1B98-9A48-B1A4-F1FBD7B31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5D26F6-4F72-F242-890E-5D3732F11584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7013798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EBCA4E-BDBD-8C42-8081-127E8CDBFF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8459C5-F261-A844-A938-6AF905BE5F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2C72E2-0E8B-CA4F-BCDC-E2109CD769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49261-A54E-1446-844C-2A0B62342189}" type="datetimeFigureOut">
              <a:rPr lang="en-CH" smtClean="0"/>
              <a:t>30.09.21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2AAFC8-B169-BE43-AC35-CBF0EE3929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C0EC4F-6742-6D42-AF86-EE9996B4D6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5D26F6-4F72-F242-890E-5D3732F11584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7711653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6EC0EE-A932-F844-868A-467CE81DA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6890A9-59B1-214F-BD10-FD8A17605E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2A9B45-C2ED-EB4F-8CC5-27BDE92F17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39CB14-2561-2345-9931-3839B4361D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49261-A54E-1446-844C-2A0B62342189}" type="datetimeFigureOut">
              <a:rPr lang="en-CH" smtClean="0"/>
              <a:t>30.09.21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C189C5-254F-E349-B0DB-9634D52238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294408-A889-174F-B460-4FBC9F525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5D26F6-4F72-F242-890E-5D3732F11584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305522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C1C73-97EC-1941-ACD7-1547CEEF20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CA0385-74BA-F446-96D9-5B1D05C163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990140-0A06-854D-BB23-57B5F95F75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6D1669-BD2F-594E-BCB1-0626365E645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828F81E-D8E1-9D4C-BFF8-DD4E3162E5D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721F485-B4A2-344C-9FE2-61FD39414A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49261-A54E-1446-844C-2A0B62342189}" type="datetimeFigureOut">
              <a:rPr lang="en-CH" smtClean="0"/>
              <a:t>30.09.21</a:t>
            </a:fld>
            <a:endParaRPr lang="en-C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85F62E2-640F-1C4A-B017-20F1D5C30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F84E5A4-5AD8-A849-BDEE-676ED87C43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5D26F6-4F72-F242-890E-5D3732F11584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606106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4A48A4-04BE-EF4A-B302-50F6D8983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AA320DC-8D5A-874E-9835-8F113D051A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49261-A54E-1446-844C-2A0B62342189}" type="datetimeFigureOut">
              <a:rPr lang="en-CH" smtClean="0"/>
              <a:t>30.09.21</a:t>
            </a:fld>
            <a:endParaRPr lang="en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0ABDA9-1EE1-9A4B-BC3B-BCEBE3E19E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D005F3-E395-EB4C-B4DF-AA820348F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5D26F6-4F72-F242-890E-5D3732F11584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1205768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E1957AF-DCD7-674D-AEFE-46AD33956A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49261-A54E-1446-844C-2A0B62342189}" type="datetimeFigureOut">
              <a:rPr lang="en-CH" smtClean="0"/>
              <a:t>30.09.21</a:t>
            </a:fld>
            <a:endParaRPr lang="en-C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819020-2AF6-BB47-B643-2709099FEC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533C60-8AB4-6842-ACEE-8BD0D82DD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5D26F6-4F72-F242-890E-5D3732F11584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5906289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363269-4461-D940-B9AE-23C1A1176F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60C396-4C9B-B548-824B-2767704BF1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D82444-7FEB-1849-864A-7E418F42D7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31E332-A875-0043-ABA4-5E4A1337EA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49261-A54E-1446-844C-2A0B62342189}" type="datetimeFigureOut">
              <a:rPr lang="en-CH" smtClean="0"/>
              <a:t>30.09.21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C301E1-8B37-6747-9808-E341F33851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21A28C-E087-0B47-8949-59BE0D253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5D26F6-4F72-F242-890E-5D3732F11584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9724010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70D101-251F-D548-9676-D7767C17E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F301B97-CB2C-7E41-8A9C-74F303065FB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BC0744-F603-7444-BDFD-53B70B3B46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E0F602-CA9B-F149-9082-E7539A6C9D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49261-A54E-1446-844C-2A0B62342189}" type="datetimeFigureOut">
              <a:rPr lang="en-CH" smtClean="0"/>
              <a:t>30.09.21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4780C8-11CE-964E-8364-A44625FE77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4C4016-A8F1-894F-9898-4408A67FDD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5D26F6-4F72-F242-890E-5D3732F11584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2948534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DFCFDCD-49DB-D249-AF62-455327C84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7FC8A2-6366-C841-A7A6-B09BAC2A7B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C35DED-3DF7-5846-935F-50BB6E06C9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F49261-A54E-1446-844C-2A0B62342189}" type="datetimeFigureOut">
              <a:rPr lang="en-CH" smtClean="0"/>
              <a:t>30.09.21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7055B8-4300-0247-8A0B-75AFEABBC0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01B060-1B07-1143-84EB-0578A9554A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5D26F6-4F72-F242-890E-5D3732F11584}" type="slidenum">
              <a:rPr lang="en-CH" smtClean="0"/>
              <a:t>‹#›</a:t>
            </a:fld>
            <a:endParaRPr lang="en-CH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F97AB89-E638-7C4C-895D-6ACCD35F6794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alphaModFix amt="5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effectLst>
            <a:glow rad="127000">
              <a:schemeClr val="accent1"/>
            </a:glow>
            <a:outerShdw blurRad="50800" dist="50800" dir="5400000" algn="ctr" rotWithShape="0">
              <a:srgbClr val="000000">
                <a:alpha val="0"/>
              </a:srgbClr>
            </a:outerShdw>
            <a:reflection stA="0" endPos="65000" dist="50800" dir="5400000" sy="-100000" algn="bl" rotWithShape="0"/>
          </a:effectLst>
          <a:scene3d>
            <a:camera prst="orthographicFront"/>
            <a:lightRig rig="brightRoom" dir="t"/>
          </a:scene3d>
          <a:sp3d extrusionH="76200" contourW="12700">
            <a:extrusionClr>
              <a:schemeClr val="bg1"/>
            </a:extrusionClr>
            <a:contourClr>
              <a:schemeClr val="bg1"/>
            </a:contourClr>
          </a:sp3d>
        </p:spPr>
      </p:pic>
    </p:spTree>
    <p:extLst>
      <p:ext uri="{BB962C8B-B14F-4D97-AF65-F5344CB8AC3E}">
        <p14:creationId xmlns:p14="http://schemas.microsoft.com/office/powerpoint/2010/main" val="28860925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H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weatherstation-mka.herokuapp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72E2E2-3CF4-094C-A2B7-C1A5BFD608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057751"/>
          </a:xfrm>
        </p:spPr>
        <p:txBody>
          <a:bodyPr>
            <a:normAutofit/>
          </a:bodyPr>
          <a:lstStyle/>
          <a:p>
            <a:r>
              <a:rPr lang="en-CH" sz="8800" b="1" i="1" u="sng" dirty="0">
                <a:solidFill>
                  <a:schemeClr val="accent2"/>
                </a:solidFill>
                <a:latin typeface="Arial Rounded MT Bold" panose="020F0704030504030204" pitchFamily="34" charset="77"/>
              </a:rPr>
              <a:t>Weatherstation Winterthur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DBF3A4-1EFC-5142-8C78-70DE20F2E6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575" y="2490787"/>
            <a:ext cx="1114425" cy="11144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AA89BFF-257A-BE44-98F8-005B99FCE3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0" y="2490786"/>
            <a:ext cx="1114425" cy="111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2891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06F32-0BEF-224B-8D82-6BB7DA9D9F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CH" sz="6000" b="1" u="sng" dirty="0">
                <a:solidFill>
                  <a:schemeClr val="accent2"/>
                </a:solidFill>
                <a:latin typeface="Arial Rounded MT Bold" panose="020F0704030504030204" pitchFamily="34" charset="77"/>
              </a:rPr>
              <a:t>Was wir gelernt haben?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50D416-F36B-9541-AC26-05F237CC84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solidFill>
                  <a:srgbClr val="FFFF00"/>
                </a:solidFill>
                <a:latin typeface="Arial Rounded MT Bold" panose="020F0704030504030204" pitchFamily="34" charset="77"/>
              </a:rPr>
              <a:t>Das </a:t>
            </a:r>
            <a:r>
              <a:rPr lang="en-GB" dirty="0" err="1">
                <a:solidFill>
                  <a:srgbClr val="FFFF00"/>
                </a:solidFill>
                <a:latin typeface="Arial Rounded MT Bold" panose="020F0704030504030204" pitchFamily="34" charset="77"/>
              </a:rPr>
              <a:t>Wichtigste</a:t>
            </a:r>
            <a:r>
              <a:rPr lang="en-GB" dirty="0">
                <a:solidFill>
                  <a:srgbClr val="FFFF00"/>
                </a:solidFill>
                <a:latin typeface="Arial Rounded MT Bold" panose="020F0704030504030204" pitchFamily="34" charset="77"/>
              </a:rPr>
              <a:t>, was </a:t>
            </a:r>
            <a:r>
              <a:rPr lang="en-GB" dirty="0" err="1">
                <a:solidFill>
                  <a:srgbClr val="FFFF00"/>
                </a:solidFill>
                <a:latin typeface="Arial Rounded MT Bold" panose="020F0704030504030204" pitchFamily="34" charset="77"/>
              </a:rPr>
              <a:t>wir</a:t>
            </a:r>
            <a:r>
              <a:rPr lang="en-GB" dirty="0">
                <a:solidFill>
                  <a:srgbClr val="FFFF00"/>
                </a:solidFill>
                <a:latin typeface="Arial Rounded MT Bold" panose="020F0704030504030204" pitchFamily="34" charset="77"/>
              </a:rPr>
              <a:t> </a:t>
            </a:r>
            <a:r>
              <a:rPr lang="en-GB" dirty="0" err="1">
                <a:solidFill>
                  <a:srgbClr val="FFFF00"/>
                </a:solidFill>
                <a:latin typeface="Arial Rounded MT Bold" panose="020F0704030504030204" pitchFamily="34" charset="77"/>
              </a:rPr>
              <a:t>aus</a:t>
            </a:r>
            <a:r>
              <a:rPr lang="en-GB" dirty="0">
                <a:solidFill>
                  <a:srgbClr val="FFFF00"/>
                </a:solidFill>
                <a:latin typeface="Arial Rounded MT Bold" panose="020F0704030504030204" pitchFamily="34" charset="77"/>
              </a:rPr>
              <a:t> </a:t>
            </a:r>
            <a:r>
              <a:rPr lang="en-GB" dirty="0" err="1">
                <a:solidFill>
                  <a:srgbClr val="FFFF00"/>
                </a:solidFill>
                <a:latin typeface="Arial Rounded MT Bold" panose="020F0704030504030204" pitchFamily="34" charset="77"/>
              </a:rPr>
              <a:t>diesem</a:t>
            </a:r>
            <a:r>
              <a:rPr lang="en-GB" dirty="0">
                <a:solidFill>
                  <a:srgbClr val="FFFF00"/>
                </a:solidFill>
                <a:latin typeface="Arial Rounded MT Bold" panose="020F0704030504030204" pitchFamily="34" charset="77"/>
              </a:rPr>
              <a:t> </a:t>
            </a:r>
            <a:r>
              <a:rPr lang="en-GB" dirty="0" err="1">
                <a:solidFill>
                  <a:srgbClr val="FFFF00"/>
                </a:solidFill>
                <a:latin typeface="Arial Rounded MT Bold" panose="020F0704030504030204" pitchFamily="34" charset="77"/>
              </a:rPr>
              <a:t>Weatherstation-Projekt</a:t>
            </a:r>
            <a:r>
              <a:rPr lang="en-GB" dirty="0">
                <a:solidFill>
                  <a:srgbClr val="FFFF00"/>
                </a:solidFill>
                <a:latin typeface="Arial Rounded MT Bold" panose="020F0704030504030204" pitchFamily="34" charset="77"/>
              </a:rPr>
              <a:t> </a:t>
            </a:r>
            <a:r>
              <a:rPr lang="en-GB" dirty="0" err="1">
                <a:solidFill>
                  <a:srgbClr val="FFFF00"/>
                </a:solidFill>
                <a:latin typeface="Arial Rounded MT Bold" panose="020F0704030504030204" pitchFamily="34" charset="77"/>
              </a:rPr>
              <a:t>gelernt</a:t>
            </a:r>
            <a:r>
              <a:rPr lang="en-GB" dirty="0">
                <a:solidFill>
                  <a:srgbClr val="FFFF00"/>
                </a:solidFill>
                <a:latin typeface="Arial Rounded MT Bold" panose="020F0704030504030204" pitchFamily="34" charset="77"/>
              </a:rPr>
              <a:t> </a:t>
            </a:r>
            <a:r>
              <a:rPr lang="en-GB" dirty="0" err="1">
                <a:solidFill>
                  <a:srgbClr val="FFFF00"/>
                </a:solidFill>
                <a:latin typeface="Arial Rounded MT Bold" panose="020F0704030504030204" pitchFamily="34" charset="77"/>
              </a:rPr>
              <a:t>haben</a:t>
            </a:r>
            <a:r>
              <a:rPr lang="en-GB" dirty="0">
                <a:solidFill>
                  <a:srgbClr val="FFFF00"/>
                </a:solidFill>
                <a:latin typeface="Arial Rounded MT Bold" panose="020F0704030504030204" pitchFamily="34" charset="77"/>
              </a:rPr>
              <a:t>, </a:t>
            </a:r>
            <a:r>
              <a:rPr lang="en-GB" dirty="0" err="1">
                <a:solidFill>
                  <a:srgbClr val="FFFF00"/>
                </a:solidFill>
                <a:latin typeface="Arial Rounded MT Bold" panose="020F0704030504030204" pitchFamily="34" charset="77"/>
              </a:rPr>
              <a:t>ist</a:t>
            </a:r>
            <a:r>
              <a:rPr lang="en-GB" dirty="0">
                <a:solidFill>
                  <a:srgbClr val="FFFF00"/>
                </a:solidFill>
                <a:latin typeface="Arial Rounded MT Bold" panose="020F0704030504030204" pitchFamily="34" charset="77"/>
              </a:rPr>
              <a:t>  </a:t>
            </a:r>
            <a:r>
              <a:rPr lang="en-GB" dirty="0" err="1">
                <a:solidFill>
                  <a:srgbClr val="FFFF00"/>
                </a:solidFill>
                <a:latin typeface="Arial Rounded MT Bold" panose="020F0704030504030204" pitchFamily="34" charset="77"/>
              </a:rPr>
              <a:t>wie</a:t>
            </a:r>
            <a:r>
              <a:rPr lang="en-GB" dirty="0">
                <a:solidFill>
                  <a:srgbClr val="FFFF00"/>
                </a:solidFill>
                <a:latin typeface="Arial Rounded MT Bold" panose="020F0704030504030204" pitchFamily="34" charset="77"/>
              </a:rPr>
              <a:t> </a:t>
            </a:r>
            <a:r>
              <a:rPr lang="en-GB" dirty="0" err="1">
                <a:solidFill>
                  <a:srgbClr val="FFFF00"/>
                </a:solidFill>
                <a:latin typeface="Arial Rounded MT Bold" panose="020F0704030504030204" pitchFamily="34" charset="77"/>
              </a:rPr>
              <a:t>wir</a:t>
            </a:r>
            <a:r>
              <a:rPr lang="en-GB" dirty="0">
                <a:solidFill>
                  <a:srgbClr val="FFFF00"/>
                </a:solidFill>
                <a:latin typeface="Arial Rounded MT Bold" panose="020F0704030504030204" pitchFamily="34" charset="77"/>
              </a:rPr>
              <a:t> </a:t>
            </a:r>
            <a:r>
              <a:rPr lang="en-GB" dirty="0" err="1">
                <a:solidFill>
                  <a:srgbClr val="FFFF00"/>
                </a:solidFill>
                <a:latin typeface="Arial Rounded MT Bold" panose="020F0704030504030204" pitchFamily="34" charset="77"/>
              </a:rPr>
              <a:t>als</a:t>
            </a:r>
            <a:r>
              <a:rPr lang="en-GB" dirty="0">
                <a:solidFill>
                  <a:srgbClr val="FFFF00"/>
                </a:solidFill>
                <a:latin typeface="Arial Rounded MT Bold" panose="020F0704030504030204" pitchFamily="34" charset="77"/>
              </a:rPr>
              <a:t> </a:t>
            </a:r>
            <a:r>
              <a:rPr lang="en-GB" dirty="0" err="1">
                <a:solidFill>
                  <a:srgbClr val="FFFF00"/>
                </a:solidFill>
                <a:latin typeface="Arial Rounded MT Bold" panose="020F0704030504030204" pitchFamily="34" charset="77"/>
              </a:rPr>
              <a:t>ein</a:t>
            </a:r>
            <a:r>
              <a:rPr lang="en-GB" dirty="0">
                <a:solidFill>
                  <a:srgbClr val="FFFF00"/>
                </a:solidFill>
                <a:latin typeface="Arial Rounded MT Bold" panose="020F0704030504030204" pitchFamily="34" charset="77"/>
              </a:rPr>
              <a:t> Team </a:t>
            </a:r>
            <a:r>
              <a:rPr lang="en-GB" dirty="0" err="1">
                <a:solidFill>
                  <a:srgbClr val="FFFF00"/>
                </a:solidFill>
                <a:latin typeface="Arial Rounded MT Bold" panose="020F0704030504030204" pitchFamily="34" charset="77"/>
              </a:rPr>
              <a:t>zusammenarbeiten</a:t>
            </a:r>
            <a:r>
              <a:rPr lang="en-GB" dirty="0">
                <a:solidFill>
                  <a:srgbClr val="FFFF00"/>
                </a:solidFill>
                <a:latin typeface="Arial Rounded MT Bold" panose="020F0704030504030204" pitchFamily="34" charset="77"/>
              </a:rPr>
              <a:t> </a:t>
            </a:r>
            <a:r>
              <a:rPr lang="en-GB" dirty="0" err="1">
                <a:solidFill>
                  <a:srgbClr val="FFFF00"/>
                </a:solidFill>
                <a:latin typeface="Arial Rounded MT Bold" panose="020F0704030504030204" pitchFamily="34" charset="77"/>
              </a:rPr>
              <a:t>sollten</a:t>
            </a:r>
            <a:r>
              <a:rPr lang="en-GB" dirty="0">
                <a:solidFill>
                  <a:srgbClr val="FFFF00"/>
                </a:solidFill>
                <a:latin typeface="Arial Rounded MT Bold" panose="020F0704030504030204" pitchFamily="34" charset="77"/>
              </a:rPr>
              <a:t>, um </a:t>
            </a:r>
            <a:r>
              <a:rPr lang="en-GB" dirty="0" err="1">
                <a:solidFill>
                  <a:srgbClr val="FFFF00"/>
                </a:solidFill>
                <a:latin typeface="Arial Rounded MT Bold" panose="020F0704030504030204" pitchFamily="34" charset="77"/>
              </a:rPr>
              <a:t>unser</a:t>
            </a:r>
            <a:r>
              <a:rPr lang="en-GB" dirty="0">
                <a:solidFill>
                  <a:srgbClr val="FFFF00"/>
                </a:solidFill>
                <a:latin typeface="Arial Rounded MT Bold" panose="020F0704030504030204" pitchFamily="34" charset="77"/>
              </a:rPr>
              <a:t> </a:t>
            </a:r>
            <a:r>
              <a:rPr lang="en-GB" dirty="0" err="1">
                <a:solidFill>
                  <a:srgbClr val="FFFF00"/>
                </a:solidFill>
                <a:latin typeface="Arial Rounded MT Bold" panose="020F0704030504030204" pitchFamily="34" charset="77"/>
              </a:rPr>
              <a:t>Ziel</a:t>
            </a:r>
            <a:r>
              <a:rPr lang="en-GB" dirty="0">
                <a:solidFill>
                  <a:srgbClr val="FFFF00"/>
                </a:solidFill>
                <a:latin typeface="Arial Rounded MT Bold" panose="020F0704030504030204" pitchFamily="34" charset="77"/>
              </a:rPr>
              <a:t> </a:t>
            </a:r>
            <a:r>
              <a:rPr lang="en-GB" dirty="0" err="1">
                <a:solidFill>
                  <a:srgbClr val="FFFF00"/>
                </a:solidFill>
                <a:latin typeface="Arial Rounded MT Bold" panose="020F0704030504030204" pitchFamily="34" charset="77"/>
              </a:rPr>
              <a:t>zu</a:t>
            </a:r>
            <a:r>
              <a:rPr lang="en-GB" dirty="0">
                <a:solidFill>
                  <a:srgbClr val="FFFF00"/>
                </a:solidFill>
                <a:latin typeface="Arial Rounded MT Bold" panose="020F0704030504030204" pitchFamily="34" charset="77"/>
              </a:rPr>
              <a:t> </a:t>
            </a:r>
            <a:r>
              <a:rPr lang="en-GB" dirty="0" err="1">
                <a:solidFill>
                  <a:srgbClr val="FFFF00"/>
                </a:solidFill>
                <a:latin typeface="Arial Rounded MT Bold" panose="020F0704030504030204" pitchFamily="34" charset="77"/>
              </a:rPr>
              <a:t>erreichen</a:t>
            </a:r>
            <a:r>
              <a:rPr lang="en-GB" dirty="0">
                <a:solidFill>
                  <a:srgbClr val="FFFF00"/>
                </a:solidFill>
                <a:latin typeface="Arial Rounded MT Bold" panose="020F0704030504030204" pitchFamily="34" charset="77"/>
              </a:rPr>
              <a:t>.</a:t>
            </a:r>
          </a:p>
          <a:p>
            <a:endParaRPr lang="en-GB" dirty="0">
              <a:solidFill>
                <a:srgbClr val="FFFF00"/>
              </a:solidFill>
              <a:latin typeface="Arial Rounded MT Bold" panose="020F0704030504030204" pitchFamily="34" charset="77"/>
            </a:endParaRPr>
          </a:p>
          <a:p>
            <a:r>
              <a:rPr lang="en-GB" dirty="0" err="1">
                <a:solidFill>
                  <a:srgbClr val="FFFF00"/>
                </a:solidFill>
                <a:latin typeface="Arial Rounded MT Bold" panose="020F0704030504030204" pitchFamily="34" charset="77"/>
              </a:rPr>
              <a:t>Wir</a:t>
            </a:r>
            <a:r>
              <a:rPr lang="en-GB" dirty="0">
                <a:solidFill>
                  <a:srgbClr val="FFFF00"/>
                </a:solidFill>
                <a:latin typeface="Arial Rounded MT Bold" panose="020F0704030504030204" pitchFamily="34" charset="77"/>
              </a:rPr>
              <a:t> </a:t>
            </a:r>
            <a:r>
              <a:rPr lang="en-GB" dirty="0" err="1">
                <a:solidFill>
                  <a:srgbClr val="FFFF00"/>
                </a:solidFill>
                <a:latin typeface="Arial Rounded MT Bold" panose="020F0704030504030204" pitchFamily="34" charset="77"/>
              </a:rPr>
              <a:t>konnten</a:t>
            </a:r>
            <a:r>
              <a:rPr lang="en-GB" dirty="0">
                <a:solidFill>
                  <a:srgbClr val="FFFF00"/>
                </a:solidFill>
                <a:latin typeface="Arial Rounded MT Bold" panose="020F0704030504030204" pitchFamily="34" charset="77"/>
              </a:rPr>
              <a:t> </a:t>
            </a:r>
            <a:r>
              <a:rPr lang="en-GB" dirty="0" err="1">
                <a:solidFill>
                  <a:srgbClr val="FFFF00"/>
                </a:solidFill>
                <a:latin typeface="Arial Rounded MT Bold" panose="020F0704030504030204" pitchFamily="34" charset="77"/>
              </a:rPr>
              <a:t>unsere</a:t>
            </a:r>
            <a:r>
              <a:rPr lang="en-GB" dirty="0">
                <a:solidFill>
                  <a:srgbClr val="FFFF00"/>
                </a:solidFill>
                <a:latin typeface="Arial Rounded MT Bold" panose="020F0704030504030204" pitchFamily="34" charset="77"/>
              </a:rPr>
              <a:t> </a:t>
            </a:r>
            <a:r>
              <a:rPr lang="en-GB" dirty="0" err="1">
                <a:solidFill>
                  <a:srgbClr val="FFFF00"/>
                </a:solidFill>
                <a:latin typeface="Arial Rounded MT Bold" panose="020F0704030504030204" pitchFamily="34" charset="77"/>
              </a:rPr>
              <a:t>Kentnisse</a:t>
            </a:r>
            <a:r>
              <a:rPr lang="en-GB" dirty="0">
                <a:solidFill>
                  <a:srgbClr val="FFFF00"/>
                </a:solidFill>
                <a:latin typeface="Arial Rounded MT Bold" panose="020F0704030504030204" pitchFamily="34" charset="77"/>
              </a:rPr>
              <a:t> in </a:t>
            </a:r>
            <a:r>
              <a:rPr lang="en-GB" dirty="0" err="1">
                <a:solidFill>
                  <a:srgbClr val="FFFF00"/>
                </a:solidFill>
                <a:latin typeface="Arial Rounded MT Bold" panose="020F0704030504030204" pitchFamily="34" charset="77"/>
              </a:rPr>
              <a:t>vielen</a:t>
            </a:r>
            <a:r>
              <a:rPr lang="en-GB" dirty="0">
                <a:solidFill>
                  <a:srgbClr val="FFFF00"/>
                </a:solidFill>
                <a:latin typeface="Arial Rounded MT Bold" panose="020F0704030504030204" pitchFamily="34" charset="77"/>
              </a:rPr>
              <a:t> </a:t>
            </a:r>
            <a:r>
              <a:rPr lang="en-GB" dirty="0" err="1">
                <a:solidFill>
                  <a:srgbClr val="FFFF00"/>
                </a:solidFill>
                <a:latin typeface="Arial Rounded MT Bold" panose="020F0704030504030204" pitchFamily="34" charset="77"/>
              </a:rPr>
              <a:t>Programmiersprachen</a:t>
            </a:r>
            <a:r>
              <a:rPr lang="en-GB" dirty="0">
                <a:solidFill>
                  <a:srgbClr val="FFFF00"/>
                </a:solidFill>
                <a:latin typeface="Arial Rounded MT Bold" panose="020F0704030504030204" pitchFamily="34" charset="77"/>
              </a:rPr>
              <a:t> </a:t>
            </a:r>
            <a:r>
              <a:rPr lang="en-GB" dirty="0" err="1">
                <a:solidFill>
                  <a:srgbClr val="FFFF00"/>
                </a:solidFill>
                <a:latin typeface="Arial Rounded MT Bold" panose="020F0704030504030204" pitchFamily="34" charset="77"/>
              </a:rPr>
              <a:t>verbessern</a:t>
            </a:r>
            <a:r>
              <a:rPr lang="en-GB" dirty="0">
                <a:solidFill>
                  <a:srgbClr val="FFFF00"/>
                </a:solidFill>
                <a:latin typeface="Arial Rounded MT Bold" panose="020F0704030504030204" pitchFamily="34" charset="77"/>
              </a:rPr>
              <a:t>.</a:t>
            </a:r>
          </a:p>
          <a:p>
            <a:endParaRPr lang="en-GB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645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5369E3-1930-C347-8A3F-4DBDE7150D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109400"/>
          </a:xfrm>
        </p:spPr>
        <p:txBody>
          <a:bodyPr>
            <a:normAutofit/>
          </a:bodyPr>
          <a:lstStyle/>
          <a:p>
            <a:pPr algn="ctr"/>
            <a:r>
              <a:rPr lang="en-CH" sz="12000" b="1" u="sng" dirty="0">
                <a:solidFill>
                  <a:schemeClr val="accent2"/>
                </a:solidFill>
                <a:latin typeface="Arial Rounded MT Bold" panose="020F0704030504030204" pitchFamily="34" charset="77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909539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EFCCE2-F426-0143-A97B-2847503C9E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CH" sz="6000" b="1" dirty="0">
                <a:solidFill>
                  <a:schemeClr val="accent2"/>
                </a:solidFill>
                <a:latin typeface="Arial Rounded MT Bold" panose="020F0704030504030204" pitchFamily="34" charset="77"/>
              </a:rPr>
              <a:t>Inhalt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D7E2B4-36A8-2941-8C09-8E2B099378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lnSpc>
                <a:spcPct val="200000"/>
              </a:lnSpc>
            </a:pPr>
            <a:r>
              <a:rPr lang="en-CH" sz="3100" dirty="0">
                <a:solidFill>
                  <a:srgbClr val="FFFF00"/>
                </a:solidFill>
                <a:latin typeface="Arial Rounded MT Bold" panose="020F0704030504030204" pitchFamily="34" charset="77"/>
              </a:rPr>
              <a:t>Unser Projekt</a:t>
            </a:r>
          </a:p>
          <a:p>
            <a:pPr>
              <a:lnSpc>
                <a:spcPct val="200000"/>
              </a:lnSpc>
            </a:pPr>
            <a:r>
              <a:rPr lang="en-CH" sz="3100" dirty="0">
                <a:solidFill>
                  <a:srgbClr val="FFFF00"/>
                </a:solidFill>
                <a:latin typeface="Arial Rounded MT Bold" panose="020F0704030504030204" pitchFamily="34" charset="77"/>
              </a:rPr>
              <a:t>Die S</a:t>
            </a:r>
            <a:r>
              <a:rPr lang="en-GB" sz="3100" dirty="0">
                <a:solidFill>
                  <a:srgbClr val="FFFF00"/>
                </a:solidFill>
                <a:latin typeface="Arial Rounded MT Bold" panose="020F0704030504030204" pitchFamily="34" charset="77"/>
              </a:rPr>
              <a:t>e</a:t>
            </a:r>
            <a:r>
              <a:rPr lang="en-CH" sz="3100" dirty="0">
                <a:solidFill>
                  <a:srgbClr val="FFFF00"/>
                </a:solidFill>
                <a:latin typeface="Arial Rounded MT Bold" panose="020F0704030504030204" pitchFamily="34" charset="77"/>
              </a:rPr>
              <a:t>nsoren</a:t>
            </a:r>
          </a:p>
          <a:p>
            <a:pPr>
              <a:lnSpc>
                <a:spcPct val="200000"/>
              </a:lnSpc>
            </a:pPr>
            <a:r>
              <a:rPr lang="en-CH" sz="3100" dirty="0">
                <a:solidFill>
                  <a:srgbClr val="FFFF00"/>
                </a:solidFill>
                <a:latin typeface="Arial Rounded MT Bold" panose="020F0704030504030204" pitchFamily="34" charset="77"/>
              </a:rPr>
              <a:t>Ziel </a:t>
            </a:r>
          </a:p>
          <a:p>
            <a:pPr>
              <a:lnSpc>
                <a:spcPct val="200000"/>
              </a:lnSpc>
            </a:pPr>
            <a:r>
              <a:rPr lang="en-CH" sz="3100" dirty="0">
                <a:solidFill>
                  <a:srgbClr val="FFFF00"/>
                </a:solidFill>
                <a:latin typeface="Arial Rounded MT Bold" panose="020F0704030504030204" pitchFamily="34" charset="77"/>
              </a:rPr>
              <a:t>Was wir gelernt haben?</a:t>
            </a:r>
          </a:p>
          <a:p>
            <a:pPr>
              <a:lnSpc>
                <a:spcPct val="200000"/>
              </a:lnSpc>
            </a:pPr>
            <a:r>
              <a:rPr lang="en-CH" sz="3100" dirty="0">
                <a:solidFill>
                  <a:srgbClr val="FFFF00"/>
                </a:solidFill>
                <a:latin typeface="Arial Rounded MT Bold" panose="020F0704030504030204" pitchFamily="34" charset="77"/>
              </a:rPr>
              <a:t>Demo</a:t>
            </a:r>
          </a:p>
          <a:p>
            <a:pPr marL="0" indent="0">
              <a:buNone/>
            </a:pPr>
            <a:endParaRPr lang="en-CH" dirty="0"/>
          </a:p>
          <a:p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2007466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C895D-8920-A247-9153-45E79DFAA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CH" b="1" dirty="0">
                <a:solidFill>
                  <a:schemeClr val="accent2"/>
                </a:solidFill>
                <a:latin typeface="Arial Rounded MT Bold" panose="020F0704030504030204" pitchFamily="34" charset="77"/>
              </a:rPr>
              <a:t>Unser Projekt</a:t>
            </a:r>
            <a:endParaRPr lang="en-CH" dirty="0">
              <a:solidFill>
                <a:schemeClr val="accent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FA5ED4-8813-AD4B-A506-838C38BDB5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solidFill>
                  <a:srgbClr val="FFFF10"/>
                </a:solidFill>
                <a:latin typeface="Arial Rounded MT Bold" panose="020F0704030504030204" pitchFamily="34" charset="77"/>
                <a:cs typeface="Arial Hebrew Scholar" pitchFamily="2" charset="-79"/>
              </a:rPr>
              <a:t>Unser </a:t>
            </a:r>
            <a:r>
              <a:rPr lang="en-GB" dirty="0" err="1">
                <a:solidFill>
                  <a:srgbClr val="FFFF10"/>
                </a:solidFill>
                <a:latin typeface="Arial Rounded MT Bold" panose="020F0704030504030204" pitchFamily="34" charset="77"/>
                <a:cs typeface="Arial Hebrew Scholar" pitchFamily="2" charset="-79"/>
              </a:rPr>
              <a:t>Projekt</a:t>
            </a:r>
            <a:r>
              <a:rPr lang="en-GB" dirty="0">
                <a:solidFill>
                  <a:srgbClr val="FFFF10"/>
                </a:solidFill>
                <a:latin typeface="Arial Rounded MT Bold" panose="020F0704030504030204" pitchFamily="34" charset="77"/>
                <a:cs typeface="Arial Hebrew Scholar" pitchFamily="2" charset="-79"/>
              </a:rPr>
              <a:t> </a:t>
            </a:r>
            <a:r>
              <a:rPr lang="en-GB" dirty="0" err="1">
                <a:solidFill>
                  <a:srgbClr val="FFFF10"/>
                </a:solidFill>
                <a:latin typeface="Arial Rounded MT Bold" panose="020F0704030504030204" pitchFamily="34" charset="77"/>
                <a:cs typeface="Arial Hebrew Scholar" pitchFamily="2" charset="-79"/>
              </a:rPr>
              <a:t>ist</a:t>
            </a:r>
            <a:r>
              <a:rPr lang="en-GB" dirty="0">
                <a:solidFill>
                  <a:srgbClr val="FFFF10"/>
                </a:solidFill>
                <a:latin typeface="Arial Rounded MT Bold" panose="020F0704030504030204" pitchFamily="34" charset="77"/>
                <a:cs typeface="Arial Hebrew Scholar" pitchFamily="2" charset="-79"/>
              </a:rPr>
              <a:t> </a:t>
            </a:r>
            <a:r>
              <a:rPr lang="en-GB" dirty="0" err="1">
                <a:solidFill>
                  <a:srgbClr val="FFFF10"/>
                </a:solidFill>
                <a:latin typeface="Arial Rounded MT Bold" panose="020F0704030504030204" pitchFamily="34" charset="77"/>
                <a:cs typeface="Arial Hebrew Scholar" pitchFamily="2" charset="-79"/>
              </a:rPr>
              <a:t>eine</a:t>
            </a:r>
            <a:r>
              <a:rPr lang="en-GB" dirty="0">
                <a:solidFill>
                  <a:srgbClr val="FFFF10"/>
                </a:solidFill>
                <a:latin typeface="Arial Rounded MT Bold" panose="020F0704030504030204" pitchFamily="34" charset="77"/>
                <a:cs typeface="Arial Hebrew Scholar" pitchFamily="2" charset="-79"/>
              </a:rPr>
              <a:t> </a:t>
            </a:r>
            <a:r>
              <a:rPr lang="en-GB" dirty="0" err="1">
                <a:solidFill>
                  <a:srgbClr val="FFFF10"/>
                </a:solidFill>
                <a:latin typeface="Arial Rounded MT Bold" panose="020F0704030504030204" pitchFamily="34" charset="77"/>
                <a:cs typeface="Arial Hebrew Scholar" pitchFamily="2" charset="-79"/>
              </a:rPr>
              <a:t>Wetterstation</a:t>
            </a:r>
            <a:r>
              <a:rPr lang="en-GB" dirty="0">
                <a:solidFill>
                  <a:srgbClr val="FFFF10"/>
                </a:solidFill>
                <a:latin typeface="Arial Rounded MT Bold" panose="020F0704030504030204" pitchFamily="34" charset="77"/>
                <a:cs typeface="Arial Hebrew Scholar" pitchFamily="2" charset="-79"/>
              </a:rPr>
              <a:t>, die die </a:t>
            </a:r>
            <a:r>
              <a:rPr lang="en-GB" dirty="0" err="1">
                <a:solidFill>
                  <a:srgbClr val="FFFF10"/>
                </a:solidFill>
                <a:latin typeface="Arial Rounded MT Bold" panose="020F0704030504030204" pitchFamily="34" charset="77"/>
                <a:cs typeface="Arial Hebrew Scholar" pitchFamily="2" charset="-79"/>
              </a:rPr>
              <a:t>Daten</a:t>
            </a:r>
            <a:r>
              <a:rPr lang="en-GB" dirty="0">
                <a:solidFill>
                  <a:srgbClr val="FFFF10"/>
                </a:solidFill>
                <a:latin typeface="Arial Rounded MT Bold" panose="020F0704030504030204" pitchFamily="34" charset="77"/>
                <a:cs typeface="Arial Hebrew Scholar" pitchFamily="2" charset="-79"/>
              </a:rPr>
              <a:t> </a:t>
            </a:r>
            <a:r>
              <a:rPr lang="en-GB" dirty="0" err="1">
                <a:solidFill>
                  <a:srgbClr val="FFFF10"/>
                </a:solidFill>
                <a:latin typeface="Arial Rounded MT Bold" panose="020F0704030504030204" pitchFamily="34" charset="77"/>
                <a:cs typeface="Arial Hebrew Scholar" pitchFamily="2" charset="-79"/>
              </a:rPr>
              <a:t>aus</a:t>
            </a:r>
            <a:r>
              <a:rPr lang="en-GB" dirty="0">
                <a:solidFill>
                  <a:srgbClr val="FFFF10"/>
                </a:solidFill>
                <a:latin typeface="Arial Rounded MT Bold" panose="020F0704030504030204" pitchFamily="34" charset="77"/>
                <a:cs typeface="Arial Hebrew Scholar" pitchFamily="2" charset="-79"/>
              </a:rPr>
              <a:t> der </a:t>
            </a:r>
            <a:r>
              <a:rPr lang="en-GB" dirty="0" err="1">
                <a:solidFill>
                  <a:srgbClr val="FFFF10"/>
                </a:solidFill>
                <a:latin typeface="Arial Rounded MT Bold" panose="020F0704030504030204" pitchFamily="34" charset="77"/>
                <a:cs typeface="Arial Hebrew Scholar" pitchFamily="2" charset="-79"/>
              </a:rPr>
              <a:t>Umgebung</a:t>
            </a:r>
            <a:r>
              <a:rPr lang="en-GB" dirty="0">
                <a:solidFill>
                  <a:srgbClr val="FFFF10"/>
                </a:solidFill>
                <a:latin typeface="Arial Rounded MT Bold" panose="020F0704030504030204" pitchFamily="34" charset="77"/>
                <a:cs typeface="Arial Hebrew Scholar" pitchFamily="2" charset="-79"/>
              </a:rPr>
              <a:t> </a:t>
            </a:r>
            <a:r>
              <a:rPr lang="en-GB" dirty="0" err="1">
                <a:solidFill>
                  <a:srgbClr val="FFFF10"/>
                </a:solidFill>
                <a:latin typeface="Arial Rounded MT Bold" panose="020F0704030504030204" pitchFamily="34" charset="77"/>
                <a:cs typeface="Arial Hebrew Scholar" pitchFamily="2" charset="-79"/>
              </a:rPr>
              <a:t>durch</a:t>
            </a:r>
            <a:r>
              <a:rPr lang="en-GB" dirty="0">
                <a:solidFill>
                  <a:srgbClr val="FFFF10"/>
                </a:solidFill>
                <a:latin typeface="Arial Rounded MT Bold" panose="020F0704030504030204" pitchFamily="34" charset="77"/>
                <a:cs typeface="Arial Hebrew Scholar" pitchFamily="2" charset="-79"/>
              </a:rPr>
              <a:t> den Raspberry-Pi </a:t>
            </a:r>
            <a:r>
              <a:rPr lang="en-GB" dirty="0" err="1">
                <a:solidFill>
                  <a:srgbClr val="FFFF10"/>
                </a:solidFill>
                <a:latin typeface="Arial Rounded MT Bold" panose="020F0704030504030204" pitchFamily="34" charset="77"/>
                <a:cs typeface="Arial Hebrew Scholar" pitchFamily="2" charset="-79"/>
              </a:rPr>
              <a:t>misst</a:t>
            </a:r>
            <a:r>
              <a:rPr lang="en-GB" dirty="0">
                <a:solidFill>
                  <a:srgbClr val="FFFF10"/>
                </a:solidFill>
                <a:latin typeface="Arial Rounded MT Bold" panose="020F0704030504030204" pitchFamily="34" charset="77"/>
                <a:cs typeface="Arial Hebrew Scholar" pitchFamily="2" charset="-79"/>
              </a:rPr>
              <a:t>, um die </a:t>
            </a:r>
            <a:r>
              <a:rPr lang="en-GB" dirty="0" err="1">
                <a:solidFill>
                  <a:srgbClr val="FFFF10"/>
                </a:solidFill>
                <a:latin typeface="Arial Rounded MT Bold" panose="020F0704030504030204" pitchFamily="34" charset="77"/>
                <a:cs typeface="Arial Hebrew Scholar" pitchFamily="2" charset="-79"/>
              </a:rPr>
              <a:t>aktuellste</a:t>
            </a:r>
            <a:r>
              <a:rPr lang="en-GB" dirty="0">
                <a:solidFill>
                  <a:srgbClr val="FFFF10"/>
                </a:solidFill>
                <a:latin typeface="Arial Rounded MT Bold" panose="020F0704030504030204" pitchFamily="34" charset="77"/>
                <a:cs typeface="Arial Hebrew Scholar" pitchFamily="2" charset="-79"/>
              </a:rPr>
              <a:t> </a:t>
            </a:r>
            <a:r>
              <a:rPr lang="en-GB" dirty="0" err="1">
                <a:solidFill>
                  <a:srgbClr val="FFFF10"/>
                </a:solidFill>
                <a:latin typeface="Arial Rounded MT Bold" panose="020F0704030504030204" pitchFamily="34" charset="77"/>
                <a:cs typeface="Arial Hebrew Scholar" pitchFamily="2" charset="-79"/>
              </a:rPr>
              <a:t>Wetterlage</a:t>
            </a:r>
            <a:r>
              <a:rPr lang="en-GB" dirty="0">
                <a:solidFill>
                  <a:srgbClr val="FFFF10"/>
                </a:solidFill>
                <a:latin typeface="Arial Rounded MT Bold" panose="020F0704030504030204" pitchFamily="34" charset="77"/>
                <a:cs typeface="Arial Hebrew Scholar" pitchFamily="2" charset="-79"/>
              </a:rPr>
              <a:t> </a:t>
            </a:r>
            <a:r>
              <a:rPr lang="en-GB" dirty="0" err="1">
                <a:solidFill>
                  <a:srgbClr val="FFFF10"/>
                </a:solidFill>
                <a:latin typeface="Arial Rounded MT Bold" panose="020F0704030504030204" pitchFamily="34" charset="77"/>
                <a:cs typeface="Arial Hebrew Scholar" pitchFamily="2" charset="-79"/>
              </a:rPr>
              <a:t>zu</a:t>
            </a:r>
            <a:r>
              <a:rPr lang="en-GB" dirty="0">
                <a:solidFill>
                  <a:srgbClr val="FFFF10"/>
                </a:solidFill>
                <a:latin typeface="Arial Rounded MT Bold" panose="020F0704030504030204" pitchFamily="34" charset="77"/>
                <a:cs typeface="Arial Hebrew Scholar" pitchFamily="2" charset="-79"/>
              </a:rPr>
              <a:t> </a:t>
            </a:r>
            <a:r>
              <a:rPr lang="en-GB" dirty="0" err="1">
                <a:solidFill>
                  <a:srgbClr val="FFFF10"/>
                </a:solidFill>
                <a:latin typeface="Arial Rounded MT Bold" panose="020F0704030504030204" pitchFamily="34" charset="77"/>
                <a:cs typeface="Arial Hebrew Scholar" pitchFamily="2" charset="-79"/>
              </a:rPr>
              <a:t>ermitteln</a:t>
            </a:r>
            <a:r>
              <a:rPr lang="en-GB" dirty="0">
                <a:solidFill>
                  <a:srgbClr val="FFFF10"/>
                </a:solidFill>
                <a:latin typeface="Arial Rounded MT Bold" panose="020F0704030504030204" pitchFamily="34" charset="77"/>
                <a:cs typeface="Arial Hebrew Scholar" pitchFamily="2" charset="-79"/>
              </a:rPr>
              <a:t>.</a:t>
            </a:r>
          </a:p>
          <a:p>
            <a:endParaRPr lang="en-GB" dirty="0">
              <a:solidFill>
                <a:srgbClr val="FFFF10"/>
              </a:solidFill>
              <a:latin typeface="Arial Rounded MT Bold" panose="020F0704030504030204" pitchFamily="34" charset="77"/>
              <a:cs typeface="Arial Hebrew Scholar" pitchFamily="2" charset="-79"/>
            </a:endParaRPr>
          </a:p>
          <a:p>
            <a:r>
              <a:rPr lang="en-GB" dirty="0">
                <a:solidFill>
                  <a:srgbClr val="FFFF10"/>
                </a:solidFill>
                <a:latin typeface="Arial Rounded MT Bold" panose="020F0704030504030204" pitchFamily="34" charset="77"/>
                <a:cs typeface="Arial Hebrew Scholar" pitchFamily="2" charset="-79"/>
              </a:rPr>
              <a:t>Die </a:t>
            </a:r>
            <a:r>
              <a:rPr lang="en-GB" dirty="0" err="1">
                <a:solidFill>
                  <a:srgbClr val="FFFF10"/>
                </a:solidFill>
                <a:latin typeface="Arial Rounded MT Bold" panose="020F0704030504030204" pitchFamily="34" charset="77"/>
                <a:cs typeface="Arial Hebrew Scholar" pitchFamily="2" charset="-79"/>
              </a:rPr>
              <a:t>aktuellsten</a:t>
            </a:r>
            <a:r>
              <a:rPr lang="en-GB" dirty="0">
                <a:solidFill>
                  <a:srgbClr val="FFFF10"/>
                </a:solidFill>
                <a:latin typeface="Arial Rounded MT Bold" panose="020F0704030504030204" pitchFamily="34" charset="77"/>
                <a:cs typeface="Arial Hebrew Scholar" pitchFamily="2" charset="-79"/>
              </a:rPr>
              <a:t> </a:t>
            </a:r>
            <a:r>
              <a:rPr lang="en-GB" dirty="0" err="1">
                <a:solidFill>
                  <a:srgbClr val="FFFF10"/>
                </a:solidFill>
                <a:latin typeface="Arial Rounded MT Bold" panose="020F0704030504030204" pitchFamily="34" charset="77"/>
                <a:cs typeface="Arial Hebrew Scholar" pitchFamily="2" charset="-79"/>
              </a:rPr>
              <a:t>Wetterdaten</a:t>
            </a:r>
            <a:r>
              <a:rPr lang="en-GB" dirty="0">
                <a:solidFill>
                  <a:srgbClr val="FFFF10"/>
                </a:solidFill>
                <a:latin typeface="Arial Rounded MT Bold" panose="020F0704030504030204" pitchFamily="34" charset="77"/>
                <a:cs typeface="Arial Hebrew Scholar" pitchFamily="2" charset="-79"/>
              </a:rPr>
              <a:t> </a:t>
            </a:r>
            <a:r>
              <a:rPr lang="en-GB" dirty="0" err="1">
                <a:solidFill>
                  <a:srgbClr val="FFFF10"/>
                </a:solidFill>
                <a:latin typeface="Arial Rounded MT Bold" panose="020F0704030504030204" pitchFamily="34" charset="77"/>
                <a:cs typeface="Arial Hebrew Scholar" pitchFamily="2" charset="-79"/>
              </a:rPr>
              <a:t>werden</a:t>
            </a:r>
            <a:r>
              <a:rPr lang="en-GB" dirty="0">
                <a:solidFill>
                  <a:srgbClr val="FFFF10"/>
                </a:solidFill>
                <a:latin typeface="Arial Rounded MT Bold" panose="020F0704030504030204" pitchFamily="34" charset="77"/>
                <a:cs typeface="Arial Hebrew Scholar" pitchFamily="2" charset="-79"/>
              </a:rPr>
              <a:t> auf </a:t>
            </a:r>
            <a:r>
              <a:rPr lang="en-GB" dirty="0" err="1">
                <a:solidFill>
                  <a:srgbClr val="FFFF10"/>
                </a:solidFill>
                <a:latin typeface="Arial Rounded MT Bold" panose="020F0704030504030204" pitchFamily="34" charset="77"/>
                <a:cs typeface="Arial Hebrew Scholar" pitchFamily="2" charset="-79"/>
              </a:rPr>
              <a:t>unserer</a:t>
            </a:r>
            <a:r>
              <a:rPr lang="en-GB" dirty="0">
                <a:solidFill>
                  <a:srgbClr val="FFFF10"/>
                </a:solidFill>
                <a:latin typeface="Arial Rounded MT Bold" panose="020F0704030504030204" pitchFamily="34" charset="77"/>
                <a:cs typeface="Arial Hebrew Scholar" pitchFamily="2" charset="-79"/>
              </a:rPr>
              <a:t> </a:t>
            </a:r>
            <a:r>
              <a:rPr lang="en-GB" dirty="0" err="1">
                <a:solidFill>
                  <a:srgbClr val="FFFF10"/>
                </a:solidFill>
                <a:latin typeface="Arial Rounded MT Bold" panose="020F0704030504030204" pitchFamily="34" charset="77"/>
                <a:cs typeface="Arial Hebrew Scholar" pitchFamily="2" charset="-79"/>
              </a:rPr>
              <a:t>Webseite</a:t>
            </a:r>
            <a:r>
              <a:rPr lang="en-GB" dirty="0">
                <a:solidFill>
                  <a:srgbClr val="FFFF10"/>
                </a:solidFill>
                <a:latin typeface="Arial Rounded MT Bold" panose="020F0704030504030204" pitchFamily="34" charset="77"/>
                <a:cs typeface="Arial Hebrew Scholar" pitchFamily="2" charset="-79"/>
              </a:rPr>
              <a:t> </a:t>
            </a:r>
            <a:r>
              <a:rPr lang="en-GB" dirty="0" err="1">
                <a:solidFill>
                  <a:srgbClr val="FFFF10"/>
                </a:solidFill>
                <a:latin typeface="Arial Rounded MT Bold" panose="020F0704030504030204" pitchFamily="34" charset="77"/>
                <a:cs typeface="Arial Hebrew Scholar" pitchFamily="2" charset="-79"/>
              </a:rPr>
              <a:t>angezeigt</a:t>
            </a:r>
            <a:r>
              <a:rPr lang="en-GB" dirty="0">
                <a:solidFill>
                  <a:srgbClr val="FFFF10"/>
                </a:solidFill>
                <a:latin typeface="Arial Rounded MT Bold" panose="020F0704030504030204" pitchFamily="34" charset="77"/>
                <a:cs typeface="Arial Hebrew Scholar" pitchFamily="2" charset="-79"/>
              </a:rPr>
              <a:t>, die </a:t>
            </a:r>
            <a:r>
              <a:rPr lang="en-GB" dirty="0" err="1">
                <a:solidFill>
                  <a:srgbClr val="FFFF10"/>
                </a:solidFill>
                <a:latin typeface="Arial Rounded MT Bold" panose="020F0704030504030204" pitchFamily="34" charset="77"/>
                <a:cs typeface="Arial Hebrew Scholar" pitchFamily="2" charset="-79"/>
              </a:rPr>
              <a:t>durch</a:t>
            </a:r>
            <a:r>
              <a:rPr lang="en-GB" dirty="0">
                <a:solidFill>
                  <a:srgbClr val="FFFF10"/>
                </a:solidFill>
                <a:latin typeface="Arial Rounded MT Bold" panose="020F0704030504030204" pitchFamily="34" charset="77"/>
                <a:cs typeface="Arial Hebrew Scholar" pitchFamily="2" charset="-79"/>
              </a:rPr>
              <a:t> Heroku </a:t>
            </a:r>
            <a:r>
              <a:rPr lang="en-GB" dirty="0" err="1">
                <a:solidFill>
                  <a:srgbClr val="FFFF10"/>
                </a:solidFill>
                <a:latin typeface="Arial Rounded MT Bold" panose="020F0704030504030204" pitchFamily="34" charset="77"/>
                <a:cs typeface="Arial Hebrew Scholar" pitchFamily="2" charset="-79"/>
              </a:rPr>
              <a:t>erstellt</a:t>
            </a:r>
            <a:r>
              <a:rPr lang="en-GB" dirty="0">
                <a:solidFill>
                  <a:srgbClr val="FFFF10"/>
                </a:solidFill>
                <a:latin typeface="Arial Rounded MT Bold" panose="020F0704030504030204" pitchFamily="34" charset="77"/>
                <a:cs typeface="Arial Hebrew Scholar" pitchFamily="2" charset="-79"/>
              </a:rPr>
              <a:t> </a:t>
            </a:r>
            <a:r>
              <a:rPr lang="en-GB" dirty="0" err="1">
                <a:solidFill>
                  <a:srgbClr val="FFFF10"/>
                </a:solidFill>
                <a:latin typeface="Arial Rounded MT Bold" panose="020F0704030504030204" pitchFamily="34" charset="77"/>
                <a:cs typeface="Arial Hebrew Scholar" pitchFamily="2" charset="-79"/>
              </a:rPr>
              <a:t>wurde</a:t>
            </a:r>
            <a:r>
              <a:rPr lang="en-GB" dirty="0">
                <a:solidFill>
                  <a:srgbClr val="FFFF10"/>
                </a:solidFill>
                <a:latin typeface="Arial Rounded MT Bold" panose="020F0704030504030204" pitchFamily="34" charset="77"/>
                <a:cs typeface="Arial Hebrew Scholar" pitchFamily="2" charset="-79"/>
              </a:rPr>
              <a:t>.</a:t>
            </a:r>
          </a:p>
          <a:p>
            <a:r>
              <a:rPr lang="en-GB" dirty="0">
                <a:solidFill>
                  <a:srgbClr val="FFFF10"/>
                </a:solidFill>
                <a:latin typeface="Arial Rounded MT Bold" panose="020F0704030504030204" pitchFamily="34" charset="77"/>
                <a:cs typeface="Arial Hebrew Scholar" pitchFamily="2" charset="-79"/>
              </a:rPr>
              <a:t>Der Link </a:t>
            </a:r>
            <a:r>
              <a:rPr lang="en-GB" dirty="0" err="1">
                <a:solidFill>
                  <a:srgbClr val="FFFF10"/>
                </a:solidFill>
                <a:latin typeface="Arial Rounded MT Bold" panose="020F0704030504030204" pitchFamily="34" charset="77"/>
                <a:cs typeface="Arial Hebrew Scholar" pitchFamily="2" charset="-79"/>
              </a:rPr>
              <a:t>zu</a:t>
            </a:r>
            <a:r>
              <a:rPr lang="en-GB" dirty="0">
                <a:solidFill>
                  <a:srgbClr val="FFFF10"/>
                </a:solidFill>
                <a:latin typeface="Arial Rounded MT Bold" panose="020F0704030504030204" pitchFamily="34" charset="77"/>
                <a:cs typeface="Arial Hebrew Scholar" pitchFamily="2" charset="-79"/>
              </a:rPr>
              <a:t> </a:t>
            </a:r>
            <a:r>
              <a:rPr lang="en-GB" dirty="0" err="1">
                <a:solidFill>
                  <a:srgbClr val="FFFF10"/>
                </a:solidFill>
                <a:latin typeface="Arial Rounded MT Bold" panose="020F0704030504030204" pitchFamily="34" charset="77"/>
                <a:cs typeface="Arial Hebrew Scholar" pitchFamily="2" charset="-79"/>
              </a:rPr>
              <a:t>unserer</a:t>
            </a:r>
            <a:r>
              <a:rPr lang="en-GB" dirty="0">
                <a:solidFill>
                  <a:srgbClr val="FFFF10"/>
                </a:solidFill>
                <a:latin typeface="Arial Rounded MT Bold" panose="020F0704030504030204" pitchFamily="34" charset="77"/>
                <a:cs typeface="Arial Hebrew Scholar" pitchFamily="2" charset="-79"/>
              </a:rPr>
              <a:t> Website </a:t>
            </a:r>
            <a:r>
              <a:rPr lang="en-GB" dirty="0" err="1">
                <a:solidFill>
                  <a:srgbClr val="FFFF10"/>
                </a:solidFill>
                <a:latin typeface="Arial Rounded MT Bold" panose="020F0704030504030204" pitchFamily="34" charset="77"/>
                <a:cs typeface="Arial Hebrew Scholar" pitchFamily="2" charset="-79"/>
              </a:rPr>
              <a:t>lautet</a:t>
            </a:r>
            <a:endParaRPr lang="en-GB" dirty="0">
              <a:solidFill>
                <a:srgbClr val="FFFF10"/>
              </a:solidFill>
              <a:latin typeface="Arial Rounded MT Bold" panose="020F0704030504030204" pitchFamily="34" charset="77"/>
              <a:cs typeface="Arial Hebrew Scholar" pitchFamily="2" charset="-79"/>
            </a:endParaRPr>
          </a:p>
          <a:p>
            <a:pPr marL="0" indent="0">
              <a:buNone/>
            </a:pPr>
            <a:r>
              <a:rPr lang="en-GB" dirty="0">
                <a:latin typeface="Arial Rounded MT Bold" panose="020F0704030504030204" pitchFamily="34" charset="77"/>
                <a:cs typeface="Arial Hebrew Scholar" pitchFamily="2" charset="-79"/>
                <a:hlinkClick r:id="rId2"/>
              </a:rPr>
              <a:t> http://weatherstation-mka.herokuapp.com</a:t>
            </a:r>
            <a:r>
              <a:rPr lang="en-GB" dirty="0">
                <a:latin typeface="Arial Rounded MT Bold" panose="020F0704030504030204" pitchFamily="34" charset="77"/>
                <a:cs typeface="Arial Hebrew Scholar" pitchFamily="2" charset="-79"/>
              </a:rPr>
              <a:t> </a:t>
            </a:r>
          </a:p>
          <a:p>
            <a:endParaRPr lang="en-CH" dirty="0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2CDF1011-7AED-B248-884D-316A6E3283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 flipH="1" flipV="1">
            <a:off x="8634047" y="4085126"/>
            <a:ext cx="2467708" cy="862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464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0EFC00-3757-1A4C-A997-E7637FCEF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CH" sz="6000" b="1" u="sng" dirty="0">
                <a:solidFill>
                  <a:schemeClr val="accent2"/>
                </a:solidFill>
                <a:latin typeface="Arial Rounded MT Bold" panose="020F0704030504030204" pitchFamily="34" charset="77"/>
              </a:rPr>
              <a:t>Raspberry-PI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8AAA193-ED56-984E-965E-DF17CD0345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29300" y="1825625"/>
            <a:ext cx="5733400" cy="4351338"/>
          </a:xfrm>
        </p:spPr>
      </p:pic>
    </p:spTree>
    <p:extLst>
      <p:ext uri="{BB962C8B-B14F-4D97-AF65-F5344CB8AC3E}">
        <p14:creationId xmlns:p14="http://schemas.microsoft.com/office/powerpoint/2010/main" val="2619713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CA7FE6-4F33-EF41-BB5A-9B018091A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CH" sz="6000" b="1" u="sng" dirty="0">
                <a:solidFill>
                  <a:schemeClr val="accent2"/>
                </a:solidFill>
                <a:latin typeface="Arial Rounded MT Bold" panose="020F0704030504030204" pitchFamily="34" charset="77"/>
              </a:rPr>
              <a:t>D</a:t>
            </a:r>
            <a:r>
              <a:rPr lang="en-GB" sz="6000" b="1" u="sng" dirty="0" err="1">
                <a:solidFill>
                  <a:schemeClr val="accent2"/>
                </a:solidFill>
                <a:latin typeface="Arial Rounded MT Bold" panose="020F0704030504030204" pitchFamily="34" charset="77"/>
              </a:rPr>
              <a:t>i</a:t>
            </a:r>
            <a:r>
              <a:rPr lang="en-CH" sz="6000" b="1" u="sng" dirty="0">
                <a:solidFill>
                  <a:schemeClr val="accent2"/>
                </a:solidFill>
                <a:latin typeface="Arial Rounded MT Bold" panose="020F0704030504030204" pitchFamily="34" charset="77"/>
              </a:rPr>
              <a:t>e Sensoren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7EC649-9B80-3D47-860A-5CD3D37B6D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CH" dirty="0">
                <a:solidFill>
                  <a:srgbClr val="FFFF00"/>
                </a:solidFill>
                <a:latin typeface="Arial Rounded MT Bold" panose="020F0704030504030204" pitchFamily="34" charset="77"/>
              </a:rPr>
              <a:t>Temparatur Sensor</a:t>
            </a:r>
          </a:p>
          <a:p>
            <a:pPr marL="514350" indent="-514350">
              <a:buFont typeface="+mj-lt"/>
              <a:buAutoNum type="arabicPeriod"/>
            </a:pPr>
            <a:endParaRPr lang="en-CH" dirty="0">
              <a:solidFill>
                <a:srgbClr val="FFFF00"/>
              </a:solidFill>
              <a:latin typeface="Arial Rounded MT Bold" panose="020F0704030504030204" pitchFamily="34" charset="77"/>
            </a:endParaRPr>
          </a:p>
          <a:p>
            <a:pPr marL="514350" indent="-514350">
              <a:buFont typeface="+mj-lt"/>
              <a:buAutoNum type="arabicPeriod"/>
            </a:pPr>
            <a:r>
              <a:rPr lang="en-CH" dirty="0">
                <a:solidFill>
                  <a:srgbClr val="FFFF00"/>
                </a:solidFill>
                <a:latin typeface="Arial Rounded MT Bold" panose="020F0704030504030204" pitchFamily="34" charset="77"/>
              </a:rPr>
              <a:t>Feuchtigkeit Sensor</a:t>
            </a:r>
          </a:p>
          <a:p>
            <a:pPr marL="514350" indent="-514350">
              <a:buFont typeface="+mj-lt"/>
              <a:buAutoNum type="arabicPeriod"/>
            </a:pPr>
            <a:endParaRPr lang="en-CH" dirty="0">
              <a:solidFill>
                <a:srgbClr val="FFFF00"/>
              </a:solidFill>
              <a:latin typeface="Arial Rounded MT Bold" panose="020F0704030504030204" pitchFamily="34" charset="77"/>
            </a:endParaRPr>
          </a:p>
          <a:p>
            <a:pPr marL="514350" indent="-514350">
              <a:buFont typeface="+mj-lt"/>
              <a:buAutoNum type="arabicPeriod"/>
            </a:pPr>
            <a:r>
              <a:rPr lang="en-CH" dirty="0">
                <a:solidFill>
                  <a:srgbClr val="FFFF00"/>
                </a:solidFill>
                <a:latin typeface="Arial Rounded MT Bold" panose="020F0704030504030204" pitchFamily="34" charset="77"/>
              </a:rPr>
              <a:t>Luft Qualität Sensor</a:t>
            </a:r>
          </a:p>
          <a:p>
            <a:pPr marL="514350" indent="-514350">
              <a:buFont typeface="+mj-lt"/>
              <a:buAutoNum type="arabicPeriod"/>
            </a:pPr>
            <a:endParaRPr lang="en-CH" dirty="0">
              <a:solidFill>
                <a:srgbClr val="FFFF00"/>
              </a:solidFill>
              <a:latin typeface="Arial Rounded MT Bold" panose="020F0704030504030204" pitchFamily="34" charset="77"/>
            </a:endParaRPr>
          </a:p>
          <a:p>
            <a:pPr marL="514350" indent="-514350">
              <a:buFont typeface="+mj-lt"/>
              <a:buAutoNum type="arabicPeriod"/>
            </a:pPr>
            <a:r>
              <a:rPr lang="en-CH" dirty="0">
                <a:solidFill>
                  <a:srgbClr val="FFFF00"/>
                </a:solidFill>
                <a:latin typeface="Arial Rounded MT Bold" panose="020F0704030504030204" pitchFamily="34" charset="77"/>
              </a:rPr>
              <a:t>Luftdruck Sensor</a:t>
            </a:r>
          </a:p>
        </p:txBody>
      </p:sp>
    </p:spTree>
    <p:extLst>
      <p:ext uri="{BB962C8B-B14F-4D97-AF65-F5344CB8AC3E}">
        <p14:creationId xmlns:p14="http://schemas.microsoft.com/office/powerpoint/2010/main" val="859054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2B883-B028-204B-A367-57C624EFBD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CH" sz="6000" b="1" u="sng" dirty="0">
                <a:solidFill>
                  <a:schemeClr val="accent2"/>
                </a:solidFill>
                <a:latin typeface="Arial Rounded MT Bold" panose="020F0704030504030204" pitchFamily="34" charset="77"/>
              </a:rPr>
              <a:t>Sensor Luftqualität</a:t>
            </a:r>
            <a:br>
              <a:rPr lang="en-CH" b="1" u="sng" dirty="0">
                <a:solidFill>
                  <a:srgbClr val="FFC000"/>
                </a:solidFill>
                <a:latin typeface="Arial Rounded MT Bold" panose="020F0704030504030204" pitchFamily="34" charset="77"/>
              </a:rPr>
            </a:br>
            <a:endParaRPr lang="en-CH" b="1" u="sng" dirty="0">
              <a:solidFill>
                <a:srgbClr val="FFC000"/>
              </a:solidFill>
              <a:latin typeface="Arial Rounded MT Bold" panose="020F0704030504030204" pitchFamily="34" charset="77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DBB4865-B88B-A64D-9D9E-B6D07DBE7B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77045" y="1825625"/>
            <a:ext cx="5237910" cy="4351338"/>
          </a:xfrm>
        </p:spPr>
      </p:pic>
    </p:spTree>
    <p:extLst>
      <p:ext uri="{BB962C8B-B14F-4D97-AF65-F5344CB8AC3E}">
        <p14:creationId xmlns:p14="http://schemas.microsoft.com/office/powerpoint/2010/main" val="3352815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FDF73-5107-B446-A607-5AD061FFC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CH" sz="6000" b="1" u="sng" dirty="0">
                <a:solidFill>
                  <a:schemeClr val="accent2"/>
                </a:solidFill>
                <a:latin typeface="Arial Rounded MT Bold" panose="020F0704030504030204" pitchFamily="34" charset="77"/>
              </a:rPr>
              <a:t>Sensor Temperatur und Sensor Feuchtigkeit</a:t>
            </a:r>
            <a:br>
              <a:rPr lang="en-CH" dirty="0"/>
            </a:br>
            <a:endParaRPr lang="en-CH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F87AC44-D6B0-D540-AD56-0201FC3504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92731" y="1825625"/>
            <a:ext cx="5406537" cy="4351338"/>
          </a:xfrm>
        </p:spPr>
      </p:pic>
    </p:spTree>
    <p:extLst>
      <p:ext uri="{BB962C8B-B14F-4D97-AF65-F5344CB8AC3E}">
        <p14:creationId xmlns:p14="http://schemas.microsoft.com/office/powerpoint/2010/main" val="4099754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5BE002-B336-D346-9830-C771DF8C06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CH" sz="6000" b="1" u="sng" dirty="0">
                <a:solidFill>
                  <a:schemeClr val="accent2"/>
                </a:solidFill>
                <a:latin typeface="Arial Rounded MT Bold" panose="020F0704030504030204" pitchFamily="34" charset="77"/>
              </a:rPr>
              <a:t>Sensor Luftdruck</a:t>
            </a:r>
            <a:br>
              <a:rPr lang="en-CH" dirty="0">
                <a:solidFill>
                  <a:schemeClr val="accent2"/>
                </a:solidFill>
                <a:latin typeface="Arial Rounded MT Bold" panose="020F0704030504030204" pitchFamily="34" charset="77"/>
              </a:rPr>
            </a:br>
            <a:endParaRPr lang="en-CH" dirty="0">
              <a:solidFill>
                <a:schemeClr val="accent2"/>
              </a:solidFill>
              <a:latin typeface="Arial Rounded MT Bold" panose="020F0704030504030204" pitchFamily="34" charset="77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814362A-7911-4A41-BFA2-FADC631586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38471" y="1825625"/>
            <a:ext cx="4032513" cy="4351338"/>
          </a:xfrm>
        </p:spPr>
      </p:pic>
    </p:spTree>
    <p:extLst>
      <p:ext uri="{BB962C8B-B14F-4D97-AF65-F5344CB8AC3E}">
        <p14:creationId xmlns:p14="http://schemas.microsoft.com/office/powerpoint/2010/main" val="53509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4417FF-26AF-164B-AB3C-ECC97C051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CH" sz="6000" b="1" u="sng" dirty="0">
                <a:solidFill>
                  <a:schemeClr val="accent2"/>
                </a:solidFill>
                <a:latin typeface="Arial Rounded MT Bold" panose="020F0704030504030204" pitchFamily="34" charset="77"/>
              </a:rPr>
              <a:t>Ziel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325287-E772-274E-B0D3-6A0352A3BF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solidFill>
                  <a:srgbClr val="FFFF00"/>
                </a:solidFill>
                <a:latin typeface="Arial Rounded MT Bold" panose="020F0704030504030204" pitchFamily="34" charset="77"/>
              </a:rPr>
              <a:t>Unser </a:t>
            </a:r>
            <a:r>
              <a:rPr lang="en-GB" dirty="0" err="1">
                <a:solidFill>
                  <a:srgbClr val="FFFF00"/>
                </a:solidFill>
                <a:latin typeface="Arial Rounded MT Bold" panose="020F0704030504030204" pitchFamily="34" charset="77"/>
              </a:rPr>
              <a:t>Ziel</a:t>
            </a:r>
            <a:r>
              <a:rPr lang="en-GB" dirty="0">
                <a:solidFill>
                  <a:srgbClr val="FFFF00"/>
                </a:solidFill>
                <a:latin typeface="Arial Rounded MT Bold" panose="020F0704030504030204" pitchFamily="34" charset="77"/>
              </a:rPr>
              <a:t> </a:t>
            </a:r>
            <a:r>
              <a:rPr lang="en-GB" dirty="0" err="1">
                <a:solidFill>
                  <a:srgbClr val="FFFF00"/>
                </a:solidFill>
                <a:latin typeface="Arial Rounded MT Bold" panose="020F0704030504030204" pitchFamily="34" charset="77"/>
              </a:rPr>
              <a:t>ist</a:t>
            </a:r>
            <a:r>
              <a:rPr lang="en-GB" dirty="0">
                <a:solidFill>
                  <a:srgbClr val="FFFF00"/>
                </a:solidFill>
                <a:latin typeface="Arial Rounded MT Bold" panose="020F0704030504030204" pitchFamily="34" charset="77"/>
              </a:rPr>
              <a:t> es, </a:t>
            </a:r>
            <a:r>
              <a:rPr lang="en-GB" dirty="0" err="1">
                <a:solidFill>
                  <a:srgbClr val="FFFF00"/>
                </a:solidFill>
                <a:latin typeface="Arial Rounded MT Bold" panose="020F0704030504030204" pitchFamily="34" charset="77"/>
              </a:rPr>
              <a:t>eine</a:t>
            </a:r>
            <a:r>
              <a:rPr lang="en-GB" dirty="0">
                <a:solidFill>
                  <a:srgbClr val="FFFF00"/>
                </a:solidFill>
                <a:latin typeface="Arial Rounded MT Bold" panose="020F0704030504030204" pitchFamily="34" charset="77"/>
              </a:rPr>
              <a:t> </a:t>
            </a:r>
            <a:r>
              <a:rPr lang="en-GB" dirty="0" err="1">
                <a:solidFill>
                  <a:srgbClr val="FFFF00"/>
                </a:solidFill>
                <a:latin typeface="Arial Rounded MT Bold" panose="020F0704030504030204" pitchFamily="34" charset="77"/>
              </a:rPr>
              <a:t>Wetterstation</a:t>
            </a:r>
            <a:r>
              <a:rPr lang="en-GB" dirty="0">
                <a:solidFill>
                  <a:srgbClr val="FFFF00"/>
                </a:solidFill>
                <a:latin typeface="Arial Rounded MT Bold" panose="020F0704030504030204" pitchFamily="34" charset="77"/>
              </a:rPr>
              <a:t> </a:t>
            </a:r>
            <a:r>
              <a:rPr lang="en-GB" dirty="0" err="1">
                <a:solidFill>
                  <a:srgbClr val="FFFF00"/>
                </a:solidFill>
                <a:latin typeface="Arial Rounded MT Bold" panose="020F0704030504030204" pitchFamily="34" charset="77"/>
              </a:rPr>
              <a:t>zu</a:t>
            </a:r>
            <a:r>
              <a:rPr lang="en-GB" dirty="0">
                <a:solidFill>
                  <a:srgbClr val="FFFF00"/>
                </a:solidFill>
                <a:latin typeface="Arial Rounded MT Bold" panose="020F0704030504030204" pitchFamily="34" charset="77"/>
              </a:rPr>
              <a:t> </a:t>
            </a:r>
            <a:r>
              <a:rPr lang="en-GB" dirty="0" err="1">
                <a:solidFill>
                  <a:srgbClr val="FFFF00"/>
                </a:solidFill>
                <a:latin typeface="Arial Rounded MT Bold" panose="020F0704030504030204" pitchFamily="34" charset="77"/>
              </a:rPr>
              <a:t>bauen</a:t>
            </a:r>
            <a:r>
              <a:rPr lang="en-GB" dirty="0">
                <a:solidFill>
                  <a:srgbClr val="FFFF00"/>
                </a:solidFill>
                <a:latin typeface="Arial Rounded MT Bold" panose="020F0704030504030204" pitchFamily="34" charset="77"/>
              </a:rPr>
              <a:t>, </a:t>
            </a:r>
            <a:r>
              <a:rPr lang="en-GB" dirty="0" err="1">
                <a:solidFill>
                  <a:srgbClr val="FFFF00"/>
                </a:solidFill>
                <a:latin typeface="Arial Rounded MT Bold" panose="020F0704030504030204" pitchFamily="34" charset="77"/>
              </a:rPr>
              <a:t>mit</a:t>
            </a:r>
            <a:r>
              <a:rPr lang="en-GB" dirty="0">
                <a:solidFill>
                  <a:srgbClr val="FFFF00"/>
                </a:solidFill>
                <a:latin typeface="Arial Rounded MT Bold" panose="020F0704030504030204" pitchFamily="34" charset="77"/>
              </a:rPr>
              <a:t> der </a:t>
            </a:r>
            <a:r>
              <a:rPr lang="en-GB" dirty="0" err="1">
                <a:solidFill>
                  <a:srgbClr val="FFFF00"/>
                </a:solidFill>
                <a:latin typeface="Arial Rounded MT Bold" panose="020F0704030504030204" pitchFamily="34" charset="77"/>
              </a:rPr>
              <a:t>jeder</a:t>
            </a:r>
            <a:r>
              <a:rPr lang="en-GB" dirty="0">
                <a:solidFill>
                  <a:srgbClr val="FFFF00"/>
                </a:solidFill>
                <a:latin typeface="Arial Rounded MT Bold" panose="020F0704030504030204" pitchFamily="34" charset="77"/>
              </a:rPr>
              <a:t> die </a:t>
            </a:r>
            <a:r>
              <a:rPr lang="en-GB" dirty="0" err="1">
                <a:solidFill>
                  <a:srgbClr val="FFFF00"/>
                </a:solidFill>
                <a:latin typeface="Arial Rounded MT Bold" panose="020F0704030504030204" pitchFamily="34" charset="77"/>
              </a:rPr>
              <a:t>genauen</a:t>
            </a:r>
            <a:r>
              <a:rPr lang="en-GB" dirty="0">
                <a:solidFill>
                  <a:srgbClr val="FFFF00"/>
                </a:solidFill>
                <a:latin typeface="Arial Rounded MT Bold" panose="020F0704030504030204" pitchFamily="34" charset="77"/>
              </a:rPr>
              <a:t> </a:t>
            </a:r>
            <a:r>
              <a:rPr lang="en-GB" dirty="0" err="1">
                <a:solidFill>
                  <a:srgbClr val="FFFF00"/>
                </a:solidFill>
                <a:latin typeface="Arial Rounded MT Bold" panose="020F0704030504030204" pitchFamily="34" charset="77"/>
              </a:rPr>
              <a:t>Wetterdaten</a:t>
            </a:r>
            <a:r>
              <a:rPr lang="en-GB" dirty="0">
                <a:solidFill>
                  <a:srgbClr val="FFFF00"/>
                </a:solidFill>
                <a:latin typeface="Arial Rounded MT Bold" panose="020F0704030504030204" pitchFamily="34" charset="77"/>
              </a:rPr>
              <a:t> </a:t>
            </a:r>
            <a:r>
              <a:rPr lang="en-GB" dirty="0" err="1">
                <a:solidFill>
                  <a:srgbClr val="FFFF00"/>
                </a:solidFill>
                <a:latin typeface="Arial Rounded MT Bold" panose="020F0704030504030204" pitchFamily="34" charset="77"/>
              </a:rPr>
              <a:t>aus</a:t>
            </a:r>
            <a:r>
              <a:rPr lang="en-GB" dirty="0">
                <a:solidFill>
                  <a:srgbClr val="FFFF00"/>
                </a:solidFill>
                <a:latin typeface="Arial Rounded MT Bold" panose="020F0704030504030204" pitchFamily="34" charset="77"/>
              </a:rPr>
              <a:t> der </a:t>
            </a:r>
            <a:r>
              <a:rPr lang="en-GB" dirty="0" err="1">
                <a:solidFill>
                  <a:srgbClr val="FFFF00"/>
                </a:solidFill>
                <a:latin typeface="Arial Rounded MT Bold" panose="020F0704030504030204" pitchFamily="34" charset="77"/>
              </a:rPr>
              <a:t>Umgebung</a:t>
            </a:r>
            <a:r>
              <a:rPr lang="en-GB" dirty="0">
                <a:solidFill>
                  <a:srgbClr val="FFFF00"/>
                </a:solidFill>
                <a:latin typeface="Arial Rounded MT Bold" panose="020F0704030504030204" pitchFamily="34" charset="77"/>
              </a:rPr>
              <a:t> von Winterthur </a:t>
            </a:r>
            <a:r>
              <a:rPr lang="en-GB" dirty="0" err="1">
                <a:solidFill>
                  <a:srgbClr val="FFFF00"/>
                </a:solidFill>
                <a:latin typeface="Arial Rounded MT Bold" panose="020F0704030504030204" pitchFamily="34" charset="77"/>
              </a:rPr>
              <a:t>erhalten</a:t>
            </a:r>
            <a:r>
              <a:rPr lang="en-GB" dirty="0">
                <a:solidFill>
                  <a:srgbClr val="FFFF00"/>
                </a:solidFill>
                <a:latin typeface="Arial Rounded MT Bold" panose="020F0704030504030204" pitchFamily="34" charset="77"/>
              </a:rPr>
              <a:t> </a:t>
            </a:r>
            <a:r>
              <a:rPr lang="en-GB" dirty="0" err="1">
                <a:solidFill>
                  <a:srgbClr val="FFFF00"/>
                </a:solidFill>
                <a:latin typeface="Arial Rounded MT Bold" panose="020F0704030504030204" pitchFamily="34" charset="77"/>
              </a:rPr>
              <a:t>kann</a:t>
            </a:r>
            <a:r>
              <a:rPr lang="en-GB" dirty="0">
                <a:solidFill>
                  <a:srgbClr val="FFFF00"/>
                </a:solidFill>
                <a:latin typeface="Arial Rounded MT Bold" panose="020F0704030504030204" pitchFamily="34" charset="77"/>
              </a:rPr>
              <a:t>.</a:t>
            </a:r>
          </a:p>
          <a:p>
            <a:endParaRPr lang="en-GB" dirty="0">
              <a:solidFill>
                <a:srgbClr val="FFFF00"/>
              </a:solidFill>
            </a:endParaRPr>
          </a:p>
          <a:p>
            <a:endParaRPr lang="en-GB" dirty="0">
              <a:solidFill>
                <a:srgbClr val="FFFF00"/>
              </a:solidFill>
            </a:endParaRPr>
          </a:p>
          <a:p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500531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167</TotalTime>
  <Words>163</Words>
  <Application>Microsoft Macintosh PowerPoint</Application>
  <PresentationFormat>Widescreen</PresentationFormat>
  <Paragraphs>33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Arial Rounded MT Bold</vt:lpstr>
      <vt:lpstr>Calibri</vt:lpstr>
      <vt:lpstr>Calibri Light</vt:lpstr>
      <vt:lpstr>Office Theme</vt:lpstr>
      <vt:lpstr>Weatherstation Winterthur</vt:lpstr>
      <vt:lpstr>Inhalt</vt:lpstr>
      <vt:lpstr>Unser Projekt</vt:lpstr>
      <vt:lpstr>Raspberry-PI</vt:lpstr>
      <vt:lpstr>Die Sensoren</vt:lpstr>
      <vt:lpstr>Sensor Luftqualität </vt:lpstr>
      <vt:lpstr>Sensor Temperatur und Sensor Feuchtigkeit </vt:lpstr>
      <vt:lpstr>Sensor Luftdruck </vt:lpstr>
      <vt:lpstr>Ziel</vt:lpstr>
      <vt:lpstr>Was wir gelernt haben?</vt:lpstr>
      <vt:lpstr>Demo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Weatherstation Wintherthur</dc:title>
  <dc:creator>Microsoft Office User</dc:creator>
  <cp:lastModifiedBy>Microsoft Office User</cp:lastModifiedBy>
  <cp:revision>9</cp:revision>
  <dcterms:created xsi:type="dcterms:W3CDTF">2021-09-29T12:19:45Z</dcterms:created>
  <dcterms:modified xsi:type="dcterms:W3CDTF">2021-09-30T11:57:54Z</dcterms:modified>
</cp:coreProperties>
</file>